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5"/>
  </p:notesMasterIdLst>
  <p:sldIdLst>
    <p:sldId id="256" r:id="rId3"/>
    <p:sldId id="289" r:id="rId4"/>
    <p:sldId id="299" r:id="rId5"/>
    <p:sldId id="298" r:id="rId6"/>
    <p:sldId id="297" r:id="rId7"/>
    <p:sldId id="296" r:id="rId8"/>
    <p:sldId id="293" r:id="rId9"/>
    <p:sldId id="300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2" r:id="rId19"/>
    <p:sldId id="291" r:id="rId20"/>
    <p:sldId id="313" r:id="rId21"/>
    <p:sldId id="314" r:id="rId22"/>
    <p:sldId id="315" r:id="rId23"/>
    <p:sldId id="259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DD5"/>
    <a:srgbClr val="1A2907"/>
    <a:srgbClr val="4A9C00"/>
    <a:srgbClr val="568616"/>
    <a:srgbClr val="D02300"/>
    <a:srgbClr val="FF3300"/>
    <a:srgbClr val="666633"/>
    <a:srgbClr val="95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024" autoAdjust="0"/>
  </p:normalViewPr>
  <p:slideViewPr>
    <p:cSldViewPr>
      <p:cViewPr>
        <p:scale>
          <a:sx n="80" d="100"/>
          <a:sy n="80" d="100"/>
        </p:scale>
        <p:origin x="-2514" y="-11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CE6FEFD-ABBB-40EC-A5EC-08F0B1112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891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52" y="425569"/>
            <a:ext cx="7772400" cy="1362075"/>
          </a:xfrm>
          <a:prstGeom prst="rect">
            <a:avLst/>
          </a:prstGeom>
        </p:spPr>
        <p:txBody>
          <a:bodyPr anchor="b"/>
          <a:lstStyle>
            <a:lvl1pPr algn="r">
              <a:defRPr sz="40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213"/>
            <a:ext cx="7772400" cy="150018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23398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33800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29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5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647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77" r:id="rId2"/>
    <p:sldLayoutId id="2147483788" r:id="rId3"/>
    <p:sldLayoutId id="2147483789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4D504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4D504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4D504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D504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D504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D504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4" descr="gerb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42875"/>
            <a:ext cx="6953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857250" y="142875"/>
            <a:ext cx="33575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ДИРЕКЦИЯ</a:t>
            </a:r>
          </a:p>
          <a:p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ПРИРОДНЫХ ТЕРРИТОРИЙ «МОСКВОРЕЦКИЙ»                                          </a:t>
            </a: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ГПБУ «МОСПРИРОДА</a:t>
            </a:r>
            <a:r>
              <a:rPr lang="ru-RU" altLang="ru-RU" sz="1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-108520" y="234888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Доклад о деятельности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Дирекции природных территорий «Москворецкий»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6992492" cy="1340768"/>
          </a:xfrm>
        </p:spPr>
        <p:txBody>
          <a:bodyPr/>
          <a:lstStyle/>
          <a:p>
            <a:pPr marL="361950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Обустройство объектов инфраструктуры отдыха с детьми»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9721" y="1124744"/>
            <a:ext cx="8568952" cy="115212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На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детских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площадках, расположенных на территории ПИП «Москворецкий» с адресным ориентиром: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 Одинцовская,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д.1, ул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Исаковского,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 25, установлено новое оборудование.  </a:t>
            </a:r>
            <a:endParaRPr lang="ru-RU" dirty="0"/>
          </a:p>
        </p:txBody>
      </p:sp>
      <p:pic>
        <p:nvPicPr>
          <p:cNvPr id="6146" name="Picture 2" descr="\\KOLOSOV\Public_DL\Феклисова М.В\2016\Фото\контракты\для презентации\DSC_07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196" y="2276872"/>
            <a:ext cx="4125276" cy="388843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276872"/>
            <a:ext cx="4405967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686700" cy="1011222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«Установка дополнительного оборудования на детских площадках»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349" y="1052736"/>
            <a:ext cx="8784976" cy="900105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На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территории ПИП «Москворецкий» на детских площадках, расположенных вдоль улицы Исаковского, были установлены 3 детские карусели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\\KOLOSOV\Public_DL\Феклисова М.В\2016\Фото\по контрактам\DSC_16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509120"/>
            <a:ext cx="4680520" cy="2159358"/>
          </a:xfrm>
          <a:prstGeom prst="rect">
            <a:avLst/>
          </a:prstGeom>
          <a:noFill/>
        </p:spPr>
      </p:pic>
      <p:pic>
        <p:nvPicPr>
          <p:cNvPr id="7" name="Picture 2" descr="\\KOLOSOV\Public_DL\Феклисова М.В\2016\Фото\по контрактам\DSC_163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16016" y="1844824"/>
            <a:ext cx="410445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\\KOLOSOV\Public_DL\Феклисова М.В\2016\Фото\по контрактам\DSC_163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3528" y="1844824"/>
            <a:ext cx="405819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705600" cy="1143000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«Обустройство зон отдыха»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9024" y="1052736"/>
            <a:ext cx="8784976" cy="685791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Строгинской пойме выполнены работы по монтажу понтонного бассейна.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-0001_2\Desktop\Фото\бассейны\IMG-20160829-WA00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16016" y="1628800"/>
            <a:ext cx="421196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\\KOLOSOV\Public_DL\Феклисова М.В\2016\Фото\по контрактам\DSC_16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4075969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7962678" cy="1556792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«Ремонт дорожно-тропиночной сети 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асфальто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бетонным покрытием»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user-0001_2\Desktop\Фото\дорога Исаковка\дорога 2\IMG_20161010_112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2896"/>
            <a:ext cx="396044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8186766" cy="900105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На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территории ПИП «Москворецкий» вдоль    ул. Исаковского были выполнены работы по ремонту 6389,5 кв.м. асфальтового покрытия дороги и замене 380 п.м. бордюрного камня.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user-0001_2\Desktop\Фото\дорога Исаковка\дорога 2\IMG_20161011_1153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2887" b="5144"/>
          <a:stretch>
            <a:fillRect/>
          </a:stretch>
        </p:blipFill>
        <p:spPr bwMode="auto">
          <a:xfrm>
            <a:off x="4427984" y="2492896"/>
            <a:ext cx="4207768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6705600" cy="1143000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«Противовъездные устройства»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980728"/>
            <a:ext cx="8258204" cy="1373283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Для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предотвращения несанкционированного заезда автотранспорта на территорию ПИП «Москворецкий» в зоне отдыха «Строгинская пойма» были заменены, находящиеся в неудовлетворительном состоянии, шлагбаумы – 2 шт. 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KOLOSOV\Public_DL\Феклисова М.В\2017\отчеты\шлагбаумы\IMG-20161210-WA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3937028" cy="2934658"/>
          </a:xfrm>
          <a:prstGeom prst="rect">
            <a:avLst/>
          </a:prstGeom>
          <a:noFill/>
        </p:spPr>
      </p:pic>
      <p:pic>
        <p:nvPicPr>
          <p:cNvPr id="6" name="Picture 2" descr="\\KOLOSOV\Public_DL\Феклисова М.В\2017\отчеты\шлагбаумы\IMG-20161210-WA000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4008" y="2276872"/>
            <a:ext cx="3937027" cy="300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705600" cy="1143000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«Приобретение элементов для пикниковых точек»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980728"/>
            <a:ext cx="8186766" cy="1086391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На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пикниковых точках заменены: 1 стол со скамьями, 17 урн и 17 мангалов.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1844824"/>
            <a:ext cx="3786784" cy="245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844824"/>
            <a:ext cx="3645745" cy="248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4509120"/>
            <a:ext cx="3786214" cy="212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6705600" cy="1080120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 Устройство ограждений на территории ДПТ «Москворецкий»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196752"/>
            <a:ext cx="8329642" cy="1971676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Было установлено 1788 п.м. ограждения на территории ПИП «Москворецкий» по адресам:</a:t>
            </a:r>
          </a:p>
          <a:p>
            <a:pPr marL="0" indent="44450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ул. Исаковского от д.27, к.1 до д.39, к.1 – 318 п.м.;</a:t>
            </a:r>
          </a:p>
          <a:p>
            <a:pPr marL="0" indent="44450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ул. Твардовского, д.16 к.3 – 212 п.м.;</a:t>
            </a:r>
          </a:p>
          <a:p>
            <a:pPr marL="0" indent="44450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Туркменский проезд, вл.20 – 250 п.м.;</a:t>
            </a:r>
          </a:p>
          <a:p>
            <a:pPr marL="0" indent="44450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Щукинский полуостров (под Строгинским мостом) – 1008 п.м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\\KOLOSOV\Public_DL\Феклисова М.В\2016\Договоры\Ограждения\фото\DSC_011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034" y="3356992"/>
            <a:ext cx="3907728" cy="314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\\KOLOSOV\Public_DL\Феклисова М.В\2016\Договоры\Ограждения\фото\DSC_011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68299" y="3356993"/>
            <a:ext cx="3907728" cy="31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712968" cy="1368152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Планируемые мероприятия по благоустройству территории ПИП «Москворецкий» на 2017 год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552" y="980728"/>
            <a:ext cx="8186766" cy="5357826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зеленых насаждений (кошение газонов, удаление аварийных и сухостойных деревьев, уборка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валежа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санитарная обрезка деревьев и кустарников),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дорожно-тропиночной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сети на территории ООПТ, а также содержание и ремонт МАФ.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проекта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«Приспособление зоны отдыха для купания по адресу: Кировская пойма от МКАД вдоль ул. Исаковского».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Посадка 850 шт. деревьев и 4230 шт. кустарников на территории                ПИП «Москворецкий».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Замена ограждения вдоль Строгинского шоссе – 955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п.м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Замена оборудования пикниковых точек – 2 шт.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Замена шлагбаумов – 2 шт.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Ремонт щебеночных дорожек– 369 кв. м.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Ремонт дорог с асфальтовым покрытием – 5779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и замена 2320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п.м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бордюрного камня.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Установка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кормушек для птиц – 14 шт.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Установка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теннисного стола – 1 шт.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Замена тренажеров на спортивных площадках – 4 шт.</a:t>
            </a:r>
          </a:p>
          <a:p>
            <a:endParaRPr lang="ru-RU" sz="1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476672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Работа службы охраны Дирекции природных территорий «Москворецкий» в 2016 году</a:t>
            </a:r>
          </a:p>
          <a:p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35874" y="1151945"/>
            <a:ext cx="83900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2016 году службой охраны Дирекции было совершено 415 обхода территории ПИП «Москворецкий» в рамках границ района Строгино, в ходе которых составлено 106 протоколов об административных правонарушениях.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Zarosilova\Desktop\отчет депутатам за 2016 год\строгино\DSCN47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8881"/>
            <a:ext cx="4248472" cy="36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Zarosilova\Desktop\отчет депутатам за 2016 год\строгино\DSCN47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1"/>
            <a:ext cx="3888431" cy="36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88640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деятельность на территории района Строгино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24744"/>
            <a:ext cx="8568952" cy="224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2016 год на подведомственных территориях Дирекции, находящихся на территории района Строгино проведено 4 мероприятия по учёту объектов животного и растительного мира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6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eaLnBrk="0" hangingPunct="0"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 указанный период на территории ПИП «Москворецкий» было учтено: семьдесят восемь особей зверей (мелкие мышевидные, белка и др.) и четыреста восемьдесят шесть птиц (около 98-и видов).</a:t>
            </a:r>
            <a:r>
              <a:rPr lang="ru-RU" sz="16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0" hangingPunct="0">
              <a:spcAft>
                <a:spcPts val="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апреля по июнь проводились учёты численности «певчих» птиц на территории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ПИП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«Москворецкий в районе Строгино» - пеночек, зябликов и певчих дроздов и других видов.</a:t>
            </a: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eaLnBrk="0" hangingPunct="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nnushka\Documents\31.05.2016 учёты и фото\DSC_18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t="12482" r="7609" b="9083"/>
          <a:stretch/>
        </p:blipFill>
        <p:spPr bwMode="auto">
          <a:xfrm>
            <a:off x="381354" y="3368435"/>
            <a:ext cx="3824244" cy="333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nnushka\Documents\31.05.2016 учёты и фото\DSC_19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9" t="14677" r="23526" b="37379"/>
          <a:stretch/>
        </p:blipFill>
        <p:spPr bwMode="auto">
          <a:xfrm>
            <a:off x="4673294" y="3368435"/>
            <a:ext cx="4194172" cy="333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10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96752"/>
            <a:ext cx="828092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В соответствии с приказом Департамента природопользования и охраны окружающей среды от 19.09.2013 №282 «О реорганизации ГПБУ «Управление особо охраняемых природных территорий по административным территориям» было создано Государственное природоохранное бюджетное учреждение «Мосприрода» (далее – ГПБУ «Мосприрода»). </a:t>
            </a:r>
          </a:p>
          <a:p>
            <a:pPr algn="ctr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В соответствии с постановлением Правительства Москвы от 18.08.2009 № 782-ПП «Об образовании Государственных природных бюджетных учреждениях города Москвы по Управлению особо охраняемых природных территорий по административно-территориальному принципу»                                     в ведомственном подчинении ГПБУ «Мосприрода» находится ряд особо охраняемых природных территорий (далее – ООПТ) и природных комплексов (далее – ПК).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772" y="0"/>
            <a:ext cx="878497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itchFamily="18" charset="0"/>
              </a:rPr>
              <a:t>Работа </a:t>
            </a:r>
            <a:r>
              <a:rPr lang="ru-RU" b="1" dirty="0" smtClean="0">
                <a:latin typeface="Times New Roman" panose="02020603050405020304" pitchFamily="18" charset="0"/>
                <a:cs typeface="Times New Roman" pitchFamily="18" charset="0"/>
              </a:rPr>
              <a:t>в сфере экологического просвещения в 2016 году</a:t>
            </a: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году отделом экологического просвещения и учета животных Дирекции  проведены следующие экологические акции на территории района Строгино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  Акция «Покормите птиц зимой»;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  Акция «Батарейки, сдавайтесь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!».</a:t>
            </a: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уроки и игры, праздничные массовые мероприятия: детский праздник Друзья природы, приуроченный ко Дню защиты детей, игра «Бобровый остров», участие в городских праздничных мероприятиях таких как, День города, День Победы, Масленица. </a:t>
            </a:r>
          </a:p>
          <a:p>
            <a:pPr lvl="0"/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Дирекция сотрудничает со следующими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учебными заведениями: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Лицей № 86 им. М. Е. Катукова,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«Школа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69 имени Б.Ш.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Окуджавы»,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«Гимназия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1519»,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«Гимназия № 1619 имени М.И.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Цветаевой».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16632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60" y="692696"/>
            <a:ext cx="309386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nnushka\Documents\2016 год материалы\С рабочего стола\Фото Баба Марта 1.03.2016\IMG_39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t="2622" r="14658"/>
          <a:stretch/>
        </p:blipFill>
        <p:spPr bwMode="auto">
          <a:xfrm>
            <a:off x="683568" y="692696"/>
            <a:ext cx="347288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3448109" cy="27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3241625" cy="278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79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2348880"/>
            <a:ext cx="812382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Благодарим за внимание!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4725144"/>
            <a:ext cx="576064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ГПБУ «Мосприрода» 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http://www.mospriroda.ru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Дирекция природных территорий «Москворецкий»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 (499) 199-01-10</a:t>
            </a:r>
            <a:endParaRPr 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 dir-szao@eco.mos.ru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129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Во исполнение п.3 приказа Руководителя ГПБУ «Мосприрода»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25.05.2014 №01-06-172 «Об утверждении перечня особо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охраняемых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природных комплексов, подведомственных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ГПБУ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«Мосприрода» на Дирекцию возложены функции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управлению, охране, содержанию природных территорий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ООПТ, а также определены основные задачи:</a:t>
            </a:r>
          </a:p>
          <a:p>
            <a:pPr algn="just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-обеспечение охраны природных территорий и ООПТ;</a:t>
            </a:r>
          </a:p>
          <a:p>
            <a:pPr algn="just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-организация и контроль за текущим содержанием природных территорий ООПТ; </a:t>
            </a:r>
          </a:p>
          <a:p>
            <a:pPr algn="just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-проведение научных и мониторинговых исследований на природных территориях города Москвы;</a:t>
            </a:r>
          </a:p>
          <a:p>
            <a:pPr algn="just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-осуществление эколого-просветительской деятельности в рамках охраны окружающей среды города Москвы;</a:t>
            </a:r>
          </a:p>
          <a:p>
            <a:pPr algn="just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-проведение мероприятий по восстановлению биологического разнообразия, нарушенных ландшафтов, биогеоценозов, природных и историко-культурных комплексов и объектов ООПТ;</a:t>
            </a:r>
          </a:p>
          <a:p>
            <a:pPr algn="just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-перспективное развитие территорий, в том числе рекреация и благоустройство, в пределах административного округа города Москвы.</a:t>
            </a:r>
          </a:p>
          <a:p>
            <a:pPr algn="just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На территории  СЗАО района Строгино расположены следующие ООПТ:</a:t>
            </a:r>
          </a:p>
          <a:p>
            <a:pPr algn="just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Кировская пойма, Кировский полуостров, Строгинская пойма,                            Щукинский полуостров, Одинцовская набережная общей площадью - 242,51га. </a:t>
            </a:r>
          </a:p>
          <a:p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0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Работы по содержанию  территории  ПИП «Москворецкий» в 2016 г.</a:t>
            </a:r>
            <a:r>
              <a:rPr lang="ru-RU" altLang="ru-RU" sz="2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124744"/>
            <a:ext cx="8208912" cy="5289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рамках основного договора на выполнение работ по содержанию </a:t>
            </a:r>
          </a:p>
          <a:p>
            <a:pPr lvl="0">
              <a:lnSpc>
                <a:spcPct val="115000"/>
              </a:lnSpc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ООПТ на территории ПИП «Москворецкий», расположенной в границах района Строгино, проведены следующие работы:</a:t>
            </a:r>
          </a:p>
          <a:p>
            <a:pPr lvl="0">
              <a:lnSpc>
                <a:spcPct val="115000"/>
              </a:lnSpc>
              <a:buFont typeface="Arial" pitchFamily="34" charset="0"/>
              <a:buChar char="•"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вырубка сухостойных и аварийных деревьев – 169 шт.; </a:t>
            </a:r>
            <a:endParaRPr lang="ru-RU" altLang="ru-RU" sz="2000" dirty="0" smtClean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lvl="0">
              <a:lnSpc>
                <a:spcPct val="115000"/>
              </a:lnSpc>
              <a:buFont typeface="Arial" pitchFamily="34" charset="0"/>
              <a:buChar char="•"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уборка упавших деревьев, стволов и </a:t>
            </a:r>
            <a:r>
              <a:rPr lang="ru-RU" alt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валежа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64 шт.;</a:t>
            </a:r>
            <a:endParaRPr lang="ru-RU" altLang="ru-RU" sz="2000" dirty="0" smtClean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pPr lvl="0">
              <a:lnSpc>
                <a:spcPct val="115000"/>
              </a:lnSpc>
              <a:buFont typeface="Arial" pitchFamily="34" charset="0"/>
              <a:buChar char="•"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санитарная обрезка крон деревьев и кустарников  – 25 шт.;</a:t>
            </a:r>
          </a:p>
          <a:p>
            <a:pPr lvl="0">
              <a:lnSpc>
                <a:spcPct val="115000"/>
              </a:lnSpc>
              <a:buFont typeface="Arial" pitchFamily="34" charset="0"/>
              <a:buChar char="•"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ремонт, покраска МАФ (садово-парковые диваны, урны, беседки, щиты, пикниковые столы со скамьями) и ограждений;</a:t>
            </a:r>
          </a:p>
          <a:p>
            <a:pPr lvl="0">
              <a:lnSpc>
                <a:spcPct val="115000"/>
              </a:lnSpc>
              <a:buFont typeface="Arial" pitchFamily="34" charset="0"/>
              <a:buChar char="•"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ремонт покрытий дорожно-тропиночной сети, в том числе щебеночных,  плиточных дорожек;</a:t>
            </a:r>
          </a:p>
          <a:p>
            <a:pPr>
              <a:lnSpc>
                <a:spcPct val="115000"/>
              </a:lnSpc>
              <a:buFont typeface="Arial" pitchFamily="34" charset="0"/>
              <a:buChar char="•"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содержание озелененных территорий, в том числе подкормка, полив молодых посадок деревьев, кустарников,  покос газонов, уход за цветниками.</a:t>
            </a:r>
          </a:p>
          <a:p>
            <a:pPr lvl="0">
              <a:lnSpc>
                <a:spcPct val="115000"/>
              </a:lnSpc>
              <a:buFontTx/>
              <a:buChar char="-"/>
            </a:pPr>
            <a:endParaRPr lang="ru-RU" alt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444500">
              <a:buNone/>
            </a:pP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KOLOSOV\Public_DL\Феклисова М.В\2017\Фото к презентации по Х.-М\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176464" cy="3132349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88640"/>
            <a:ext cx="4176463" cy="313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3501008"/>
            <a:ext cx="4191912" cy="314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412776"/>
            <a:ext cx="55263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</a:rPr>
              <a:t>В рамках отдельных государственных контрактов на территории </a:t>
            </a:r>
          </a:p>
          <a:p>
            <a:pPr marL="0" indent="0" algn="ctr"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</a:rPr>
              <a:t> ПИП «Москворецкий» выполнены следующие работы по благоустройству:</a:t>
            </a:r>
            <a:endParaRPr lang="ru-RU" altLang="ru-RU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16024" y="332656"/>
            <a:ext cx="9144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Обустройство зон отдыха</a:t>
            </a:r>
          </a:p>
          <a:p>
            <a:pPr marL="342900" indent="-342900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2016 году на территории ПИП «Москворецкий» были установлены: одна детская площадка, три спортивные площадки, скамейки, урны, шезлонги, кабинки для переодевания, информационные стенды, указатели, беседки,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велопарковки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контейнерные площадки.</a:t>
            </a:r>
            <a:endParaRPr lang="ru-RU" dirty="0"/>
          </a:p>
        </p:txBody>
      </p:sp>
      <p:pic>
        <p:nvPicPr>
          <p:cNvPr id="3" name="Содержимое 6" descr="IMG_20160905_130828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410445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276872"/>
            <a:ext cx="424847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-16"/>
            <a:ext cx="8893652" cy="1143000"/>
          </a:xfrm>
        </p:spPr>
        <p:txBody>
          <a:bodyPr/>
          <a:lstStyle/>
          <a:p>
            <a:r>
              <a:rPr lang="ru-RU" sz="1800" b="1" dirty="0" smtClean="0">
                <a:solidFill>
                  <a:srgbClr val="1A2907"/>
                </a:solidFill>
                <a:latin typeface="Times New Roman" pitchFamily="18" charset="0"/>
                <a:cs typeface="Times New Roman" pitchFamily="18" charset="0"/>
              </a:rPr>
              <a:t>Малые архитектурные формы, установленные на территории ПИП «Москворецкий» в районе Строгино в 2016 году</a:t>
            </a:r>
            <a:endParaRPr lang="ru-RU" sz="1800" b="1" dirty="0">
              <a:solidFill>
                <a:srgbClr val="1A29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-0001_2\Desktop\Фото\обустройство зон отдыха\Исаковка\IMG_20160816_16185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3717031"/>
            <a:ext cx="3744416" cy="224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-0001_2\Desktop\Фото\обустройство зон отдыха\Исаковка\IMG_20160816_16185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2844" y="1142984"/>
            <a:ext cx="3800473" cy="228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-0001_2\Desktop\Фото\обустройство зон отдыха\Исаковка\IMG_20160816_1618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476495" y="1124744"/>
            <a:ext cx="4098313" cy="2304256"/>
          </a:xfrm>
          <a:prstGeom prst="rect">
            <a:avLst/>
          </a:prstGeom>
          <a:noFill/>
        </p:spPr>
      </p:pic>
      <p:pic>
        <p:nvPicPr>
          <p:cNvPr id="6" name="Picture 2" descr="C:\Users\user-0001_2\Desktop\Фото\обустройство зон отдыха\Исаковка\IMG_20160816_16185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499992" y="3717032"/>
            <a:ext cx="4104456" cy="227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543956" cy="1928826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«Подготовка площадей для восстановления фитоценозов на местах очагов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короеда-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типогрофа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сухостойных 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аварийных деревьев в границах ООПТ»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\\KOLOSOV\Public_DL\Феклисова М.В\2017\Фото к презентации по Х.-М\DSCN17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14893"/>
          <a:stretch>
            <a:fillRect/>
          </a:stretch>
        </p:blipFill>
        <p:spPr bwMode="auto">
          <a:xfrm>
            <a:off x="4572000" y="2564904"/>
            <a:ext cx="4252914" cy="3600400"/>
          </a:xfrm>
          <a:prstGeom prst="rect">
            <a:avLst/>
          </a:prstGeom>
          <a:noFill/>
        </p:spPr>
      </p:pic>
      <p:pic>
        <p:nvPicPr>
          <p:cNvPr id="5" name="Picture 2" descr="\\KOLOSOV\Public_DL\Феклисова М.В\2017\Фото к презентации по Х.-М\DSC01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564904"/>
            <a:ext cx="414340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95536" y="1700808"/>
            <a:ext cx="8496944" cy="1143008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solidFill>
                  <a:srgbClr val="1A2907"/>
                </a:solidFill>
                <a:latin typeface="Times New Roman" pitchFamily="18" charset="0"/>
                <a:cs typeface="Times New Roman" pitchFamily="18" charset="0"/>
              </a:rPr>
              <a:t>	Были </a:t>
            </a:r>
            <a:r>
              <a:rPr lang="ru-RU" sz="1800" dirty="0" smtClean="0">
                <a:solidFill>
                  <a:srgbClr val="1A2907"/>
                </a:solidFill>
                <a:latin typeface="Times New Roman" pitchFamily="18" charset="0"/>
                <a:cs typeface="Times New Roman" pitchFamily="18" charset="0"/>
              </a:rPr>
              <a:t>проведены работы по удалению        сухостойных и аварийных деревьев – 184 шт.,  уборке валежа – 185 шт., дроблению пней – 184 шт.</a:t>
            </a:r>
            <a:endParaRPr lang="ru-RU" sz="1800" dirty="0">
              <a:solidFill>
                <a:srgbClr val="1A290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F_GreenEarth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2E1EDA3-2EDD-4EEE-AAC3-034E53C89C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AF_GreenEarth</Template>
  <TotalTime>0</TotalTime>
  <Words>851</Words>
  <Application>Microsoft Office PowerPoint</Application>
  <PresentationFormat>Экран (4:3)</PresentationFormat>
  <Paragraphs>90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AF_GreenEarth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Малые архитектурные формы, установленные на территории ПИП «Москворецкий» в районе Строгино в 2016 году</vt:lpstr>
      <vt:lpstr>2. «Подготовка площадей для восстановления фитоценозов на местах очагов короеда-типогрофа, сухостойных  и аварийных деревьев в границах ООПТ»</vt:lpstr>
      <vt:lpstr>3.  «Обустройство объектов инфраструктуры отдыха с детьми»</vt:lpstr>
      <vt:lpstr>4. «Установка дополнительного оборудования на детских площадках»</vt:lpstr>
      <vt:lpstr>5. «Обустройство зон отдыха»</vt:lpstr>
      <vt:lpstr>6. «Ремонт дорожно-тропиночной сети  с асфальто- бетонным покрытием»</vt:lpstr>
      <vt:lpstr>7. «Противовъездные устройства»</vt:lpstr>
      <vt:lpstr>8. «Приобретение элементов для пикниковых точек» </vt:lpstr>
      <vt:lpstr>9. Устройство ограждений на территории ДПТ «Москворецкий»</vt:lpstr>
      <vt:lpstr>Планируемые мероприятия по благоустройству территории ПИП «Москворецкий» на 2017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2014-02-23T17:11:34Z</dcterms:created>
  <dcterms:modified xsi:type="dcterms:W3CDTF">2017-03-13T09:19:15Z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TC103367939990</vt:lpwstr>
  </property>
</Properties>
</file>